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R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96CF6-02DA-42B5-B171-E3294CC4231A}" type="datetimeFigureOut">
              <a:rPr lang="fr-RE" smtClean="0"/>
              <a:t>12/09/2017</a:t>
            </a:fld>
            <a:endParaRPr lang="fr-R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R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R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R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144C-AF2F-4626-8F57-178330BF4B6C}" type="slidenum">
              <a:rPr lang="fr-RE" smtClean="0"/>
              <a:t>‹N°›</a:t>
            </a:fld>
            <a:endParaRPr lang="fr-RE"/>
          </a:p>
        </p:txBody>
      </p:sp>
    </p:spTree>
    <p:extLst>
      <p:ext uri="{BB962C8B-B14F-4D97-AF65-F5344CB8AC3E}">
        <p14:creationId xmlns:p14="http://schemas.microsoft.com/office/powerpoint/2010/main" val="371365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C7CE-978D-4182-84C6-03E24FFB705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67B7C-FB27-4EB5-A4B0-F2FD9FAC9CC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9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BADDD-C7F7-4424-BA96-1FD8564BBD5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AB324-EA80-4003-80DF-FAC294C5B78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7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48C4A-ED2F-4B98-A8EF-EB95FB4FDF5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DF7F-FA9C-4643-BCDB-A4AF3161044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83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8C59C-0239-4D9B-8400-EB766F07D15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E6E3B-2867-4D86-B7F7-904170BA159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2B1B0-EA54-40E5-9D49-E956F278061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29D8A-02BC-4664-88BA-B5ED37BABE2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1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A706-162F-4D0E-A49A-7B17DD0462F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94E1-06E2-4964-953F-15B8F337F05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3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1705A-C388-4699-9DB7-C93505A08D9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2AE5-46F4-46EC-B567-F616B2DD569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9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F71A-169A-4DE2-BA6C-C503F98BD0E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F2482-55FC-4358-877D-6B0EE59B12C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6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FFC6-285F-49EA-A70B-37C9D0295C6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2DEC7-147D-4F0B-8FF6-3968E66350F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9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0F8CA-AA62-44B9-A85A-14FEE4D2B54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A0C4B-4E42-4CC3-A801-5D714025341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60F3-2533-44A5-BF2A-43E5B8C2D0E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33D1-4E44-48FF-85AE-9C5FBD4E2FA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9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D4C4A-6498-4B0B-90D9-1BE7ADB9A76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B463-4090-41D5-915D-10DF9E596BD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8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F93BB-9843-4369-84E3-4D51BDDFB5A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E43CE-0B72-4294-8872-B8F477ADE26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6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B6239-8F84-49E6-9730-20299142310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12/09/2017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6EB5BC-66BB-4178-BF5D-A14EFDED96D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9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  <p:sldLayoutId id="214748367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ichardballas@yahoo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Fractures de l’Extrémité Supérieure de l’Humérus</a:t>
            </a:r>
          </a:p>
        </p:txBody>
      </p:sp>
      <p:sp>
        <p:nvSpPr>
          <p:cNvPr id="15360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1800" dirty="0">
                <a:hlinkClick r:id="rId2"/>
              </a:rPr>
              <a:t>richardballas@yahoo.fr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760699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281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Neer</a:t>
            </a:r>
          </a:p>
        </p:txBody>
      </p:sp>
      <p:pic>
        <p:nvPicPr>
          <p:cNvPr id="162819" name="Picture 2" descr="C:\Documents and Settings\Administrateur\Mes documents\F Duparc\D.U. Epaule Coude\Fractures ESH\IMAGES\2 CLASSIFICATION DE NEER.JPG"/>
          <p:cNvPicPr>
            <a:picLocks noChangeAspect="1" noChangeArrowheads="1"/>
          </p:cNvPicPr>
          <p:nvPr/>
        </p:nvPicPr>
        <p:blipFill>
          <a:blip r:embed="rId2"/>
          <a:srcRect l="9470" t="3903" r="7945" b="5055"/>
          <a:stretch>
            <a:fillRect/>
          </a:stretch>
        </p:blipFill>
        <p:spPr bwMode="auto">
          <a:xfrm>
            <a:off x="4800601" y="50800"/>
            <a:ext cx="4391025" cy="654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8287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384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AO</a:t>
            </a:r>
          </a:p>
        </p:txBody>
      </p:sp>
      <p:pic>
        <p:nvPicPr>
          <p:cNvPr id="163843" name="Picture 2" descr="C:\Documents and Settings\Administrateur\Mes documents\F Duparc\D.U. Epaule Coude\Fractures ESH\IMAGES\3 CLASSIFICATION DE L'A.O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1976" y="381000"/>
            <a:ext cx="3535363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968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486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836613"/>
            <a:ext cx="8229600" cy="52895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fr-FR" sz="2000"/>
          </a:p>
          <a:p>
            <a:pPr>
              <a:lnSpc>
                <a:spcPct val="80000"/>
              </a:lnSpc>
            </a:pPr>
            <a:r>
              <a:rPr lang="fr-FR" sz="2000"/>
              <a:t>Duparc</a:t>
            </a:r>
          </a:p>
          <a:p>
            <a:pPr>
              <a:lnSpc>
                <a:spcPct val="80000"/>
              </a:lnSpc>
            </a:pPr>
            <a:endParaRPr lang="fr-FR" sz="2000"/>
          </a:p>
          <a:p>
            <a:pPr lvl="1">
              <a:lnSpc>
                <a:spcPct val="80000"/>
              </a:lnSpc>
            </a:pPr>
            <a:r>
              <a:rPr lang="fr-FR" sz="1800"/>
              <a:t>I /  Fractures extra-articulaires</a:t>
            </a:r>
          </a:p>
          <a:p>
            <a:pPr lvl="2">
              <a:lnSpc>
                <a:spcPct val="80000"/>
              </a:lnSpc>
            </a:pPr>
            <a:r>
              <a:rPr lang="fr-FR" sz="1600"/>
              <a:t>- Fractures des tubérosités (trochiter - trochin)</a:t>
            </a:r>
          </a:p>
          <a:p>
            <a:pPr lvl="2">
              <a:lnSpc>
                <a:spcPct val="80000"/>
              </a:lnSpc>
            </a:pPr>
            <a:r>
              <a:rPr lang="fr-FR" sz="1600"/>
              <a:t>- Fractures sous-tubérositaires (col chirurgical) </a:t>
            </a:r>
          </a:p>
          <a:p>
            <a:pPr lvl="2">
              <a:lnSpc>
                <a:spcPct val="80000"/>
              </a:lnSpc>
            </a:pPr>
            <a:r>
              <a:rPr lang="fr-FR" sz="1600"/>
              <a:t>- Fractures sous-tubérositaires + une des tubérosités</a:t>
            </a:r>
          </a:p>
          <a:p>
            <a:pPr lvl="1">
              <a:lnSpc>
                <a:spcPct val="80000"/>
              </a:lnSpc>
            </a:pPr>
            <a:endParaRPr lang="fr-FR" sz="1800"/>
          </a:p>
          <a:p>
            <a:pPr lvl="1">
              <a:lnSpc>
                <a:spcPct val="80000"/>
              </a:lnSpc>
            </a:pPr>
            <a:r>
              <a:rPr lang="fr-FR" sz="1800"/>
              <a:t>II / Fractures articulaires</a:t>
            </a:r>
          </a:p>
          <a:p>
            <a:pPr lvl="2">
              <a:lnSpc>
                <a:spcPct val="80000"/>
              </a:lnSpc>
            </a:pPr>
            <a:r>
              <a:rPr lang="fr-FR" sz="1600"/>
              <a:t>- Fractures céphaliques (col anatomique)</a:t>
            </a:r>
          </a:p>
          <a:p>
            <a:pPr lvl="2">
              <a:lnSpc>
                <a:spcPct val="80000"/>
              </a:lnSpc>
            </a:pPr>
            <a:r>
              <a:rPr lang="fr-FR" sz="1600"/>
              <a:t>- Fractures céphalo-tubérositaires</a:t>
            </a:r>
          </a:p>
          <a:p>
            <a:pPr lvl="1">
              <a:lnSpc>
                <a:spcPct val="80000"/>
              </a:lnSpc>
            </a:pPr>
            <a:endParaRPr lang="fr-FR" sz="1800"/>
          </a:p>
          <a:p>
            <a:pPr lvl="1">
              <a:lnSpc>
                <a:spcPct val="80000"/>
              </a:lnSpc>
            </a:pPr>
            <a:r>
              <a:rPr lang="fr-FR" sz="1800"/>
              <a:t>III / Fractures céphalo-métaphysaires (issues des encoches survenant au cours des luxations)</a:t>
            </a:r>
          </a:p>
          <a:p>
            <a:pPr lvl="1">
              <a:lnSpc>
                <a:spcPct val="80000"/>
              </a:lnSpc>
            </a:pPr>
            <a:endParaRPr lang="fr-FR" sz="1800"/>
          </a:p>
          <a:p>
            <a:pPr lvl="1">
              <a:lnSpc>
                <a:spcPct val="80000"/>
              </a:lnSpc>
            </a:pPr>
            <a:r>
              <a:rPr lang="fr-FR" sz="1800"/>
              <a:t>+/- Engrenée</a:t>
            </a:r>
          </a:p>
          <a:p>
            <a:pPr lvl="1">
              <a:lnSpc>
                <a:spcPct val="80000"/>
              </a:lnSpc>
            </a:pPr>
            <a:r>
              <a:rPr lang="fr-FR" sz="1800"/>
              <a:t>+/- Luxation</a:t>
            </a:r>
          </a:p>
          <a:p>
            <a:pPr>
              <a:lnSpc>
                <a:spcPct val="80000"/>
              </a:lnSpc>
            </a:pPr>
            <a:endParaRPr lang="fr-FR" sz="2000"/>
          </a:p>
          <a:p>
            <a:pPr>
              <a:lnSpc>
                <a:spcPct val="80000"/>
              </a:lnSpc>
            </a:pP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2104275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5890" name="Picture 7" descr="PA1500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-705"/>
          <a:stretch>
            <a:fillRect/>
          </a:stretch>
        </p:blipFill>
        <p:spPr>
          <a:xfrm>
            <a:off x="1524000" y="1700213"/>
            <a:ext cx="4738688" cy="4032250"/>
          </a:xfrm>
        </p:spPr>
      </p:pic>
      <p:pic>
        <p:nvPicPr>
          <p:cNvPr id="165891" name="Picture 2" descr="C:\Users\Ballas\Desktop\Médecine\Icono\Epaule\Fracture trochin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38876" y="404813"/>
            <a:ext cx="4429125" cy="5903912"/>
          </a:xfrm>
        </p:spPr>
      </p:pic>
    </p:spTree>
    <p:extLst>
      <p:ext uri="{BB962C8B-B14F-4D97-AF65-F5344CB8AC3E}">
        <p14:creationId xmlns:p14="http://schemas.microsoft.com/office/powerpoint/2010/main" val="57212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6914" name="Picture 10" descr="PA1500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3613" y="4227514"/>
            <a:ext cx="4038600" cy="2630487"/>
          </a:xfrm>
        </p:spPr>
      </p:pic>
      <p:pic>
        <p:nvPicPr>
          <p:cNvPr id="166915" name="Picture 2" descr="C:\Users\Ballas\Desktop\Médecine\Icono\Epaule\IMG_21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15517"/>
          <a:stretch>
            <a:fillRect/>
          </a:stretch>
        </p:blipFill>
        <p:spPr>
          <a:xfrm>
            <a:off x="6888163" y="333375"/>
            <a:ext cx="2990850" cy="3378200"/>
          </a:xfrm>
        </p:spPr>
      </p:pic>
      <p:pic>
        <p:nvPicPr>
          <p:cNvPr id="166916" name="Picture 3" descr="C:\Users\Ballas\Desktop\Médecine\Icono\Epaule\Photo0079.jpeg"/>
          <p:cNvPicPr>
            <a:picLocks noChangeAspect="1" noChangeArrowheads="1"/>
          </p:cNvPicPr>
          <p:nvPr/>
        </p:nvPicPr>
        <p:blipFill>
          <a:blip r:embed="rId4"/>
          <a:srcRect b="8430"/>
          <a:stretch>
            <a:fillRect/>
          </a:stretch>
        </p:blipFill>
        <p:spPr bwMode="auto">
          <a:xfrm>
            <a:off x="1847850" y="333376"/>
            <a:ext cx="29591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4042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Traitement</a:t>
            </a:r>
          </a:p>
        </p:txBody>
      </p:sp>
      <p:sp>
        <p:nvSpPr>
          <p:cNvPr id="16793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Pas de consensus</a:t>
            </a:r>
          </a:p>
          <a:p>
            <a:endParaRPr lang="fr-FR"/>
          </a:p>
          <a:p>
            <a:r>
              <a:rPr lang="fr-FR"/>
              <a:t>Enjeu : vascularisation céphalique</a:t>
            </a:r>
          </a:p>
          <a:p>
            <a:pPr lvl="1"/>
            <a:r>
              <a:rPr lang="fr-FR"/>
              <a:t>Age</a:t>
            </a:r>
          </a:p>
          <a:p>
            <a:pPr lvl="1"/>
            <a:r>
              <a:rPr lang="fr-FR"/>
              <a:t>Ostéoporose</a:t>
            </a:r>
          </a:p>
          <a:p>
            <a:pPr lvl="1"/>
            <a:r>
              <a:rPr lang="fr-FR"/>
              <a:t>Fracture</a:t>
            </a:r>
          </a:p>
          <a:p>
            <a:pPr lvl="1"/>
            <a:r>
              <a:rPr lang="fr-FR"/>
              <a:t>Déplacement</a:t>
            </a:r>
          </a:p>
        </p:txBody>
      </p:sp>
    </p:spTree>
    <p:extLst>
      <p:ext uri="{BB962C8B-B14F-4D97-AF65-F5344CB8AC3E}">
        <p14:creationId xmlns:p14="http://schemas.microsoft.com/office/powerpoint/2010/main" val="3293896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dirty="0"/>
              <a:t>Fonctionnel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Orthopédique</a:t>
            </a:r>
          </a:p>
          <a:p>
            <a:pPr lvl="1">
              <a:defRPr/>
            </a:pPr>
            <a:r>
              <a:rPr lang="fr-FR" dirty="0"/>
              <a:t>Fracture non déplacée</a:t>
            </a:r>
          </a:p>
          <a:p>
            <a:pPr lvl="1">
              <a:defRPr/>
            </a:pPr>
            <a:r>
              <a:rPr lang="fr-FR" dirty="0"/>
              <a:t>Fracture engrenée</a:t>
            </a:r>
          </a:p>
          <a:p>
            <a:pPr lvl="1">
              <a:defRPr/>
            </a:pPr>
            <a:r>
              <a:rPr lang="fr-FR" dirty="0"/>
              <a:t>Déplacement en valgus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Immobilisation coude au corps 6 semaines</a:t>
            </a:r>
          </a:p>
          <a:p>
            <a:pPr lvl="2">
              <a:defRPr/>
            </a:pPr>
            <a:r>
              <a:rPr lang="fr-FR" dirty="0"/>
              <a:t>+/- réduction</a:t>
            </a:r>
          </a:p>
          <a:p>
            <a:pPr lvl="2">
              <a:defRPr/>
            </a:pPr>
            <a:r>
              <a:rPr lang="fr-FR" dirty="0"/>
              <a:t>Travail passif à 3 semaines</a:t>
            </a:r>
          </a:p>
          <a:p>
            <a:pPr lvl="2">
              <a:defRPr/>
            </a:pPr>
            <a:r>
              <a:rPr lang="fr-FR" dirty="0"/>
              <a:t>Actif à 6 semaines</a:t>
            </a:r>
          </a:p>
          <a:p>
            <a:pPr lvl="2">
              <a:defRPr/>
            </a:pPr>
            <a:r>
              <a:rPr lang="fr-FR" dirty="0"/>
              <a:t>Entretenir coude et main</a:t>
            </a:r>
          </a:p>
          <a:p>
            <a:pPr lvl="1">
              <a:defRPr/>
            </a:pPr>
            <a:endParaRPr lang="fr-FR" dirty="0"/>
          </a:p>
        </p:txBody>
      </p:sp>
      <p:pic>
        <p:nvPicPr>
          <p:cNvPr id="168963" name="Picture 4" descr="F:\cours\imagesCAUNNJA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8525" y="549276"/>
            <a:ext cx="2592388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9652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998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Chirurgical</a:t>
            </a:r>
          </a:p>
          <a:p>
            <a:endParaRPr lang="fr-FR"/>
          </a:p>
          <a:p>
            <a:pPr lvl="1"/>
            <a:r>
              <a:rPr lang="fr-FR"/>
              <a:t>Ostéosynthèse</a:t>
            </a:r>
          </a:p>
          <a:p>
            <a:pPr lvl="1"/>
            <a:r>
              <a:rPr lang="fr-FR"/>
              <a:t>Arthroplastie</a:t>
            </a:r>
          </a:p>
          <a:p>
            <a:pPr lvl="2"/>
            <a:r>
              <a:rPr lang="fr-FR"/>
              <a:t>Hémi arthroplastie (fracture)</a:t>
            </a:r>
          </a:p>
          <a:p>
            <a:pPr lvl="2"/>
            <a:r>
              <a:rPr lang="fr-FR"/>
              <a:t>Totale</a:t>
            </a:r>
          </a:p>
          <a:p>
            <a:pPr lvl="2"/>
            <a:r>
              <a:rPr lang="fr-FR"/>
              <a:t>Inversée</a:t>
            </a:r>
          </a:p>
        </p:txBody>
      </p:sp>
    </p:spTree>
    <p:extLst>
      <p:ext uri="{BB962C8B-B14F-4D97-AF65-F5344CB8AC3E}">
        <p14:creationId xmlns:p14="http://schemas.microsoft.com/office/powerpoint/2010/main" val="1052892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260351"/>
            <a:ext cx="8229600" cy="586581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fr-FR" dirty="0"/>
              <a:t>Ostéosynthèse</a:t>
            </a:r>
          </a:p>
          <a:p>
            <a:pPr lvl="1">
              <a:defRPr/>
            </a:pPr>
            <a:r>
              <a:rPr lang="fr-FR" dirty="0"/>
              <a:t>Patient jeune (&lt;60 ans)</a:t>
            </a:r>
          </a:p>
          <a:p>
            <a:pPr lvl="1">
              <a:defRPr/>
            </a:pPr>
            <a:r>
              <a:rPr lang="fr-FR" dirty="0"/>
              <a:t>Fracture extra-articulaire</a:t>
            </a:r>
          </a:p>
          <a:p>
            <a:pPr lvl="1">
              <a:defRPr/>
            </a:pPr>
            <a:r>
              <a:rPr lang="fr-FR" dirty="0"/>
              <a:t>Fracture peu déplacée</a:t>
            </a:r>
          </a:p>
          <a:p>
            <a:pPr lvl="1">
              <a:buFontTx/>
              <a:buNone/>
              <a:defRPr/>
            </a:pPr>
            <a:r>
              <a:rPr lang="fr-FR" dirty="0"/>
              <a:t> </a:t>
            </a:r>
          </a:p>
          <a:p>
            <a:pPr lvl="1">
              <a:defRPr/>
            </a:pPr>
            <a:r>
              <a:rPr lang="fr-FR" dirty="0"/>
              <a:t>Broches</a:t>
            </a:r>
          </a:p>
          <a:p>
            <a:pPr lvl="1">
              <a:defRPr/>
            </a:pPr>
            <a:r>
              <a:rPr lang="fr-FR" dirty="0"/>
              <a:t>Embrochage rétrograde (ECMES)</a:t>
            </a:r>
          </a:p>
          <a:p>
            <a:pPr lvl="1">
              <a:defRPr/>
            </a:pPr>
            <a:r>
              <a:rPr lang="fr-FR" dirty="0"/>
              <a:t>Clou antérograde</a:t>
            </a:r>
          </a:p>
          <a:p>
            <a:pPr lvl="1">
              <a:defRPr/>
            </a:pPr>
            <a:r>
              <a:rPr lang="fr-FR" dirty="0"/>
              <a:t>Plaque vissée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Coude au corps 6 semaines</a:t>
            </a:r>
          </a:p>
          <a:p>
            <a:pPr lvl="1">
              <a:defRPr/>
            </a:pPr>
            <a:r>
              <a:rPr lang="fr-FR" dirty="0"/>
              <a:t>Rééducation</a:t>
            </a:r>
          </a:p>
          <a:p>
            <a:pPr lvl="2">
              <a:defRPr/>
            </a:pPr>
            <a:r>
              <a:rPr lang="fr-FR" dirty="0"/>
              <a:t>passive ou active </a:t>
            </a:r>
          </a:p>
          <a:p>
            <a:pPr lvl="2">
              <a:defRPr/>
            </a:pPr>
            <a:r>
              <a:rPr lang="fr-FR" dirty="0"/>
              <a:t>fonction de la stabilité  </a:t>
            </a:r>
          </a:p>
          <a:p>
            <a:pPr lvl="2">
              <a:defRPr/>
            </a:pPr>
            <a:r>
              <a:rPr lang="fr-FR" dirty="0"/>
              <a:t>À partir de J1 à J45</a:t>
            </a:r>
          </a:p>
          <a:p>
            <a:pPr lvl="2"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Bilboquet</a:t>
            </a:r>
          </a:p>
          <a:p>
            <a:pPr lvl="1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620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2034" name="Picture 3" descr="C:\Users\Ballas\Desktop\Médecine\Icono\Epaule\Fracture troch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67213" y="2349500"/>
            <a:ext cx="4038600" cy="3028950"/>
          </a:xfrm>
        </p:spPr>
      </p:pic>
      <p:sp>
        <p:nvSpPr>
          <p:cNvPr id="172035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24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Anatomie générale</a:t>
            </a:r>
          </a:p>
        </p:txBody>
      </p:sp>
      <p:sp>
        <p:nvSpPr>
          <p:cNvPr id="15462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/>
              <a:t>4 structures, 2 cols, 1 gouttière</a:t>
            </a:r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151" y="2492375"/>
            <a:ext cx="33448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0826" y="2492375"/>
            <a:ext cx="33051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1687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3058" name="Picture 2" descr="I:\temp\icono\Chamand Henri-699560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1089" y="2276475"/>
            <a:ext cx="2592387" cy="3849688"/>
          </a:xfrm>
        </p:spPr>
      </p:pic>
      <p:pic>
        <p:nvPicPr>
          <p:cNvPr id="173059" name="Picture 3" descr="I:\temp\icono\Foor Marion-707876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56350" y="1881189"/>
            <a:ext cx="3670300" cy="3963987"/>
          </a:xfrm>
        </p:spPr>
      </p:pic>
    </p:spTree>
    <p:extLst>
      <p:ext uri="{BB962C8B-B14F-4D97-AF65-F5344CB8AC3E}">
        <p14:creationId xmlns:p14="http://schemas.microsoft.com/office/powerpoint/2010/main" val="3472968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082" name="Picture 3" descr="C:\Users\Ballas\Desktop\Médecine\Icono\Epaule\plaque esh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3464" y="1600201"/>
            <a:ext cx="3394075" cy="4525963"/>
          </a:xfrm>
        </p:spPr>
      </p:pic>
      <p:pic>
        <p:nvPicPr>
          <p:cNvPr id="174083" name="Picture 2" descr="C:\Users\Ballas\Desktop\Médecine\Icono\Epaule\plaque esh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94464" y="1600201"/>
            <a:ext cx="3394075" cy="4525963"/>
          </a:xfrm>
        </p:spPr>
      </p:pic>
    </p:spTree>
    <p:extLst>
      <p:ext uri="{BB962C8B-B14F-4D97-AF65-F5344CB8AC3E}">
        <p14:creationId xmlns:p14="http://schemas.microsoft.com/office/powerpoint/2010/main" val="1740146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5106" name="Picture 2" descr="C:\Users\Ballas\Desktop\Médecine\Icono\Epaule\phot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4113" y="1844675"/>
            <a:ext cx="3028950" cy="4038600"/>
          </a:xfrm>
        </p:spPr>
      </p:pic>
      <p:pic>
        <p:nvPicPr>
          <p:cNvPr id="175107" name="Picture 3" descr="C:\Users\Ballas\Desktop\Médecine\Icono\Epaule\Photo0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6303" r="11855"/>
          <a:stretch>
            <a:fillRect/>
          </a:stretch>
        </p:blipFill>
        <p:spPr>
          <a:xfrm>
            <a:off x="6672263" y="1844676"/>
            <a:ext cx="3384550" cy="4105275"/>
          </a:xfrm>
        </p:spPr>
      </p:pic>
    </p:spTree>
    <p:extLst>
      <p:ext uri="{BB962C8B-B14F-4D97-AF65-F5344CB8AC3E}">
        <p14:creationId xmlns:p14="http://schemas.microsoft.com/office/powerpoint/2010/main" val="1824140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6130" name="Picture 2" descr="C:\Users\Ballas\Desktop\Médecine\Icono\Epaule\bilboquet_6_SE1001_IM1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21289" r="1842" b="22726"/>
          <a:stretch>
            <a:fillRect/>
          </a:stretch>
        </p:blipFill>
        <p:spPr>
          <a:xfrm>
            <a:off x="1774826" y="1989139"/>
            <a:ext cx="3840163" cy="3095625"/>
          </a:xfrm>
        </p:spPr>
      </p:pic>
      <p:pic>
        <p:nvPicPr>
          <p:cNvPr id="176131" name="Picture 3" descr="C:\Users\Ballas\Desktop\Médecine\Icono\Epaule\bilboquet_7_SE1001_IM1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6996" r="745" b="3908"/>
          <a:stretch>
            <a:fillRect/>
          </a:stretch>
        </p:blipFill>
        <p:spPr>
          <a:xfrm>
            <a:off x="6591300" y="1916114"/>
            <a:ext cx="3176588" cy="4033837"/>
          </a:xfrm>
        </p:spPr>
      </p:pic>
    </p:spTree>
    <p:extLst>
      <p:ext uri="{BB962C8B-B14F-4D97-AF65-F5344CB8AC3E}">
        <p14:creationId xmlns:p14="http://schemas.microsoft.com/office/powerpoint/2010/main" val="1974477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908051"/>
            <a:ext cx="8229600" cy="521811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dirty="0"/>
              <a:t>Arthroplastie</a:t>
            </a:r>
          </a:p>
          <a:p>
            <a:pPr lvl="1">
              <a:defRPr/>
            </a:pPr>
            <a:r>
              <a:rPr lang="fr-FR" dirty="0"/>
              <a:t>Hémi arthroplastie</a:t>
            </a:r>
          </a:p>
          <a:p>
            <a:pPr lvl="2">
              <a:defRPr/>
            </a:pPr>
            <a:r>
              <a:rPr lang="fr-FR" dirty="0"/>
              <a:t>Prothèse fracture</a:t>
            </a:r>
          </a:p>
          <a:p>
            <a:pPr lvl="2">
              <a:defRPr/>
            </a:pPr>
            <a:r>
              <a:rPr lang="fr-FR" dirty="0"/>
              <a:t>Reconstruction des tubérosités</a:t>
            </a:r>
          </a:p>
          <a:p>
            <a:pPr lvl="2">
              <a:defRPr/>
            </a:pPr>
            <a:r>
              <a:rPr lang="fr-FR" dirty="0"/>
              <a:t>Bandage abduction 30° 6 semaines</a:t>
            </a:r>
          </a:p>
          <a:p>
            <a:pPr lvl="2">
              <a:defRPr/>
            </a:pPr>
            <a:r>
              <a:rPr lang="fr-FR" dirty="0"/>
              <a:t>Rééducation d emblée en passif, actif/aidé</a:t>
            </a:r>
          </a:p>
          <a:p>
            <a:pPr lvl="2">
              <a:defRPr/>
            </a:pPr>
            <a:r>
              <a:rPr lang="fr-FR" dirty="0"/>
              <a:t>Actif à 6 semaines</a:t>
            </a:r>
          </a:p>
          <a:p>
            <a:pPr lvl="2"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Totale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Inversée</a:t>
            </a:r>
          </a:p>
          <a:p>
            <a:pPr lvl="2">
              <a:defRPr/>
            </a:pPr>
            <a:r>
              <a:rPr lang="fr-FR" dirty="0"/>
              <a:t>+/- reconstruction de tubérosités</a:t>
            </a:r>
          </a:p>
          <a:p>
            <a:pPr lvl="2">
              <a:defRPr/>
            </a:pPr>
            <a:r>
              <a:rPr lang="fr-FR" dirty="0"/>
              <a:t>Bandage abduction 30° 6 semaines</a:t>
            </a:r>
          </a:p>
          <a:p>
            <a:pPr lvl="2">
              <a:defRPr/>
            </a:pPr>
            <a:r>
              <a:rPr lang="fr-FR" dirty="0"/>
              <a:t>Rééducation actif d emblée </a:t>
            </a:r>
          </a:p>
          <a:p>
            <a:pPr lvl="2">
              <a:defRPr/>
            </a:pPr>
            <a:r>
              <a:rPr lang="fr-FR" dirty="0"/>
              <a:t>Ou différé si reconstruction des tubérosités</a:t>
            </a:r>
          </a:p>
          <a:p>
            <a:pPr lvl="2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6932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8178" name="Picture 3" descr="I:\temp\icono\Reboul Antoinette-702049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82813" y="2205039"/>
            <a:ext cx="3625850" cy="3921125"/>
          </a:xfrm>
        </p:spPr>
      </p:pic>
      <p:pic>
        <p:nvPicPr>
          <p:cNvPr id="178179" name="Picture 2" descr="I:\temp\icono\Dennemont PTE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56364" y="2492376"/>
            <a:ext cx="3455987" cy="3032125"/>
          </a:xfrm>
        </p:spPr>
      </p:pic>
    </p:spTree>
    <p:extLst>
      <p:ext uri="{BB962C8B-B14F-4D97-AF65-F5344CB8AC3E}">
        <p14:creationId xmlns:p14="http://schemas.microsoft.com/office/powerpoint/2010/main" val="1696506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Complications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fr-FR" dirty="0"/>
              <a:t>Aigües (cf.  précédent)</a:t>
            </a:r>
          </a:p>
          <a:p>
            <a:pPr lvl="1">
              <a:defRPr/>
            </a:pPr>
            <a:r>
              <a:rPr lang="fr-FR" dirty="0"/>
              <a:t>Nerf axillaire</a:t>
            </a:r>
          </a:p>
          <a:p>
            <a:pPr lvl="1">
              <a:defRPr/>
            </a:pPr>
            <a:r>
              <a:rPr lang="fr-FR" dirty="0"/>
              <a:t>Vx</a:t>
            </a:r>
          </a:p>
          <a:p>
            <a:pPr lvl="1"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A distance</a:t>
            </a:r>
          </a:p>
          <a:p>
            <a:pPr lvl="1">
              <a:defRPr/>
            </a:pPr>
            <a:r>
              <a:rPr lang="fr-FR" dirty="0"/>
              <a:t>Cals vicieux</a:t>
            </a:r>
          </a:p>
          <a:p>
            <a:pPr lvl="1">
              <a:defRPr/>
            </a:pPr>
            <a:r>
              <a:rPr lang="fr-FR" dirty="0"/>
              <a:t>Pseudarthrose</a:t>
            </a:r>
          </a:p>
          <a:p>
            <a:pPr lvl="1">
              <a:defRPr/>
            </a:pPr>
            <a:r>
              <a:rPr lang="fr-FR" dirty="0"/>
              <a:t>Nécrose</a:t>
            </a:r>
          </a:p>
          <a:p>
            <a:pPr lvl="1">
              <a:defRPr/>
            </a:pPr>
            <a:r>
              <a:rPr lang="fr-FR" dirty="0"/>
              <a:t>SDRC I</a:t>
            </a:r>
          </a:p>
          <a:p>
            <a:pPr lvl="1">
              <a:defRPr/>
            </a:pPr>
            <a:r>
              <a:rPr lang="fr-FR" dirty="0"/>
              <a:t>Raideur</a:t>
            </a:r>
          </a:p>
          <a:p>
            <a:pPr lvl="1">
              <a:defRPr/>
            </a:pPr>
            <a:r>
              <a:rPr lang="fr-FR" dirty="0"/>
              <a:t>Coiffe</a:t>
            </a:r>
          </a:p>
          <a:p>
            <a:pPr lvl="1">
              <a:defRPr/>
            </a:pPr>
            <a:r>
              <a:rPr lang="fr-FR" dirty="0"/>
              <a:t>Arthrose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Cp des prothèses</a:t>
            </a:r>
          </a:p>
        </p:txBody>
      </p:sp>
      <p:pic>
        <p:nvPicPr>
          <p:cNvPr id="179203" name="Image 3" descr="DSC0212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3926" y="188913"/>
            <a:ext cx="21240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4" name="Picture 2" descr="F:\cals vicieux\DSC026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7050" y="3497264"/>
            <a:ext cx="2520950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5" name="Picture 11" descr="DSC005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8301" y="2924175"/>
            <a:ext cx="241776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8861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0226" name="Picture 2" descr="C:\Users\Ballas\Desktop\Médecine\Icono\Epaule\ESH enclouage, deplacement se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2347913"/>
            <a:ext cx="4038600" cy="3028950"/>
          </a:xfrm>
        </p:spPr>
      </p:pic>
      <p:pic>
        <p:nvPicPr>
          <p:cNvPr id="18022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27800" y="1412876"/>
            <a:ext cx="3176588" cy="4494213"/>
          </a:xfrm>
        </p:spPr>
      </p:pic>
    </p:spTree>
    <p:extLst>
      <p:ext uri="{BB962C8B-B14F-4D97-AF65-F5344CB8AC3E}">
        <p14:creationId xmlns:p14="http://schemas.microsoft.com/office/powerpoint/2010/main" val="38472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Anatomie générale</a:t>
            </a:r>
          </a:p>
        </p:txBody>
      </p:sp>
      <p:pic>
        <p:nvPicPr>
          <p:cNvPr id="15565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43175" y="2262188"/>
            <a:ext cx="2914650" cy="3200400"/>
          </a:xfrm>
        </p:spPr>
      </p:pic>
      <p:pic>
        <p:nvPicPr>
          <p:cNvPr id="15565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67514" y="2224088"/>
            <a:ext cx="2847975" cy="3276600"/>
          </a:xfrm>
        </p:spPr>
      </p:pic>
    </p:spTree>
    <p:extLst>
      <p:ext uri="{BB962C8B-B14F-4D97-AF65-F5344CB8AC3E}">
        <p14:creationId xmlns:p14="http://schemas.microsoft.com/office/powerpoint/2010/main" val="232973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Généralités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3</a:t>
            </a:r>
            <a:r>
              <a:rPr lang="fr-FR" baseline="30000" dirty="0"/>
              <a:t>ème</a:t>
            </a:r>
            <a:r>
              <a:rPr lang="fr-FR" dirty="0"/>
              <a:t> plus fréquente chez les personnes âgées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Traumatisme direct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Traumatisme indirect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Associé à une fracture</a:t>
            </a:r>
          </a:p>
          <a:p>
            <a:pPr lvl="1">
              <a:defRPr/>
            </a:pPr>
            <a:r>
              <a:rPr lang="fr-FR" dirty="0"/>
              <a:t>Fracture-luxation</a:t>
            </a:r>
          </a:p>
          <a:p>
            <a:pPr lvl="1">
              <a:defRPr/>
            </a:pPr>
            <a:r>
              <a:rPr lang="fr-FR" dirty="0"/>
              <a:t>Luxation-fracture</a:t>
            </a:r>
          </a:p>
        </p:txBody>
      </p:sp>
    </p:spTree>
    <p:extLst>
      <p:ext uri="{BB962C8B-B14F-4D97-AF65-F5344CB8AC3E}">
        <p14:creationId xmlns:p14="http://schemas.microsoft.com/office/powerpoint/2010/main" val="412962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Clinique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852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400"/>
              <a:t>Interrogatoire</a:t>
            </a:r>
          </a:p>
          <a:p>
            <a:pPr lvl="1">
              <a:lnSpc>
                <a:spcPct val="80000"/>
              </a:lnSpc>
            </a:pPr>
            <a:r>
              <a:rPr lang="fr-FR" sz="2000"/>
              <a:t>Renseignements généraux</a:t>
            </a:r>
          </a:p>
          <a:p>
            <a:pPr lvl="1">
              <a:lnSpc>
                <a:spcPct val="80000"/>
              </a:lnSpc>
            </a:pPr>
            <a:r>
              <a:rPr lang="fr-FR" sz="2000"/>
              <a:t>Antécédents - Traitements</a:t>
            </a:r>
          </a:p>
          <a:p>
            <a:pPr lvl="1">
              <a:lnSpc>
                <a:spcPct val="80000"/>
              </a:lnSpc>
            </a:pPr>
            <a:r>
              <a:rPr lang="fr-FR" sz="2000"/>
              <a:t>Anamnèse : mécanisme lésionnel</a:t>
            </a:r>
          </a:p>
          <a:p>
            <a:pPr lvl="1">
              <a:lnSpc>
                <a:spcPct val="80000"/>
              </a:lnSpc>
            </a:pPr>
            <a:r>
              <a:rPr lang="fr-FR" sz="2000"/>
              <a:t>Attitude des traumatisés du mb sup</a:t>
            </a:r>
          </a:p>
          <a:p>
            <a:pPr lvl="1">
              <a:lnSpc>
                <a:spcPct val="80000"/>
              </a:lnSpc>
            </a:pPr>
            <a:endParaRPr lang="fr-FR" sz="2000"/>
          </a:p>
          <a:p>
            <a:pPr>
              <a:lnSpc>
                <a:spcPct val="80000"/>
              </a:lnSpc>
            </a:pPr>
            <a:r>
              <a:rPr lang="fr-FR" sz="2400"/>
              <a:t>Examen</a:t>
            </a:r>
          </a:p>
          <a:p>
            <a:pPr lvl="1">
              <a:lnSpc>
                <a:spcPct val="80000"/>
              </a:lnSpc>
            </a:pPr>
            <a:r>
              <a:rPr lang="fr-FR" sz="2000"/>
              <a:t>Inspection</a:t>
            </a:r>
          </a:p>
          <a:p>
            <a:pPr lvl="1">
              <a:lnSpc>
                <a:spcPct val="80000"/>
              </a:lnSpc>
            </a:pPr>
            <a:r>
              <a:rPr lang="fr-FR" sz="2000"/>
              <a:t>Palpation</a:t>
            </a:r>
          </a:p>
          <a:p>
            <a:pPr lvl="1">
              <a:lnSpc>
                <a:spcPct val="80000"/>
              </a:lnSpc>
            </a:pPr>
            <a:r>
              <a:rPr lang="fr-FR" sz="2000"/>
              <a:t>Percussion</a:t>
            </a:r>
          </a:p>
          <a:p>
            <a:pPr lvl="1">
              <a:lnSpc>
                <a:spcPct val="80000"/>
              </a:lnSpc>
            </a:pPr>
            <a:r>
              <a:rPr lang="fr-FR" sz="2000"/>
              <a:t>Auscultation</a:t>
            </a:r>
          </a:p>
          <a:p>
            <a:pPr lvl="1">
              <a:lnSpc>
                <a:spcPct val="80000"/>
              </a:lnSpc>
            </a:pPr>
            <a:endParaRPr lang="fr-FR" sz="2000"/>
          </a:p>
          <a:p>
            <a:pPr lvl="1">
              <a:lnSpc>
                <a:spcPct val="80000"/>
              </a:lnSpc>
            </a:pPr>
            <a:r>
              <a:rPr lang="fr-FR" sz="2000"/>
              <a:t>Testing</a:t>
            </a:r>
          </a:p>
          <a:p>
            <a:pPr lvl="1">
              <a:lnSpc>
                <a:spcPct val="80000"/>
              </a:lnSpc>
            </a:pPr>
            <a:endParaRPr lang="fr-FR" sz="2000"/>
          </a:p>
          <a:p>
            <a:pPr>
              <a:lnSpc>
                <a:spcPct val="80000"/>
              </a:lnSpc>
            </a:pPr>
            <a:r>
              <a:rPr lang="fr-FR" sz="2400"/>
              <a:t>Signes associés et Signes négatifs</a:t>
            </a:r>
          </a:p>
          <a:p>
            <a:pPr>
              <a:lnSpc>
                <a:spcPct val="80000"/>
              </a:lnSpc>
            </a:pP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29956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54264" y="274639"/>
            <a:ext cx="7513637" cy="985837"/>
          </a:xfrm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fr-FR" sz="5400"/>
              <a:t>Diagnostic</a:t>
            </a:r>
          </a:p>
        </p:txBody>
      </p:sp>
      <p:sp>
        <p:nvSpPr>
          <p:cNvPr id="158722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341438"/>
            <a:ext cx="8305800" cy="5516562"/>
          </a:xfrm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defTabSz="762000">
              <a:lnSpc>
                <a:spcPct val="80000"/>
              </a:lnSpc>
            </a:pPr>
            <a:r>
              <a:rPr lang="fr-FR" sz="2000"/>
              <a:t>Clinique</a:t>
            </a:r>
          </a:p>
          <a:p>
            <a:pPr lvl="1" defTabSz="762000">
              <a:lnSpc>
                <a:spcPct val="80000"/>
              </a:lnSpc>
            </a:pPr>
            <a:r>
              <a:rPr lang="fr-FR" sz="1800"/>
              <a:t>Interrogatoire</a:t>
            </a:r>
          </a:p>
          <a:p>
            <a:pPr lvl="1" defTabSz="762000">
              <a:lnSpc>
                <a:spcPct val="80000"/>
              </a:lnSpc>
            </a:pPr>
            <a:r>
              <a:rPr lang="fr-FR" sz="1800"/>
              <a:t>Attitude des traumatisés du mb sup</a:t>
            </a:r>
          </a:p>
          <a:p>
            <a:pPr lvl="1" defTabSz="762000">
              <a:lnSpc>
                <a:spcPct val="80000"/>
              </a:lnSpc>
            </a:pPr>
            <a:endParaRPr lang="fr-FR" sz="1800"/>
          </a:p>
          <a:p>
            <a:pPr lvl="1" defTabSz="762000">
              <a:lnSpc>
                <a:spcPct val="80000"/>
              </a:lnSpc>
            </a:pPr>
            <a:r>
              <a:rPr lang="fr-FR" sz="1800"/>
              <a:t>Déformation surtout visible en abduction</a:t>
            </a:r>
          </a:p>
          <a:p>
            <a:pPr lvl="1" defTabSz="762000">
              <a:lnSpc>
                <a:spcPct val="80000"/>
              </a:lnSpc>
            </a:pPr>
            <a:r>
              <a:rPr lang="fr-FR" sz="1800"/>
              <a:t>Coup de hache externe</a:t>
            </a:r>
          </a:p>
          <a:p>
            <a:pPr lvl="1" defTabSz="762000">
              <a:lnSpc>
                <a:spcPct val="80000"/>
              </a:lnSpc>
            </a:pPr>
            <a:r>
              <a:rPr lang="fr-FR" sz="1800"/>
              <a:t>Ecchymose brachio-thoracique (Hennequin)</a:t>
            </a:r>
          </a:p>
          <a:p>
            <a:pPr lvl="1" defTabSz="762000">
              <a:lnSpc>
                <a:spcPct val="80000"/>
              </a:lnSpc>
            </a:pPr>
            <a:endParaRPr lang="fr-FR" sz="1800"/>
          </a:p>
          <a:p>
            <a:pPr lvl="1" defTabSz="762000">
              <a:lnSpc>
                <a:spcPct val="80000"/>
              </a:lnSpc>
            </a:pPr>
            <a:r>
              <a:rPr lang="fr-FR" sz="1800"/>
              <a:t>Pas de transmission des mouvements appliqués au coude</a:t>
            </a:r>
          </a:p>
          <a:p>
            <a:pPr lvl="1" defTabSz="762000">
              <a:lnSpc>
                <a:spcPct val="80000"/>
              </a:lnSpc>
            </a:pPr>
            <a:r>
              <a:rPr lang="fr-FR" sz="1800"/>
              <a:t>Tête humérale en place</a:t>
            </a:r>
          </a:p>
          <a:p>
            <a:pPr lvl="1" defTabSz="762000">
              <a:lnSpc>
                <a:spcPct val="80000"/>
              </a:lnSpc>
            </a:pPr>
            <a:endParaRPr lang="fr-FR" sz="1800"/>
          </a:p>
          <a:p>
            <a:pPr lvl="1" defTabSz="762000">
              <a:lnSpc>
                <a:spcPct val="80000"/>
              </a:lnSpc>
            </a:pPr>
            <a:endParaRPr lang="fr-FR" sz="1800"/>
          </a:p>
          <a:p>
            <a:pPr defTabSz="762000">
              <a:lnSpc>
                <a:spcPct val="80000"/>
              </a:lnSpc>
            </a:pPr>
            <a:r>
              <a:rPr lang="fr-FR" sz="2000"/>
              <a:t>Chercher les complications</a:t>
            </a:r>
          </a:p>
          <a:p>
            <a:pPr lvl="1" defTabSz="762000">
              <a:lnSpc>
                <a:spcPct val="80000"/>
              </a:lnSpc>
            </a:pPr>
            <a:r>
              <a:rPr lang="fr-FR" sz="1800"/>
              <a:t>vasculaires (pouls)</a:t>
            </a:r>
          </a:p>
          <a:p>
            <a:pPr lvl="1" defTabSz="762000">
              <a:lnSpc>
                <a:spcPct val="80000"/>
              </a:lnSpc>
            </a:pPr>
            <a:r>
              <a:rPr lang="fr-FR" sz="1800"/>
              <a:t>nerveuses : plexus brachial, circonflexe, radial</a:t>
            </a:r>
          </a:p>
          <a:p>
            <a:pPr lvl="1" defTabSz="762000">
              <a:lnSpc>
                <a:spcPct val="80000"/>
              </a:lnSpc>
            </a:pPr>
            <a:r>
              <a:rPr lang="fr-FR" sz="1800"/>
              <a:t>cutanées (ouverture rare)</a:t>
            </a:r>
          </a:p>
          <a:p>
            <a:pPr lvl="1" defTabSz="762000">
              <a:lnSpc>
                <a:spcPct val="80000"/>
              </a:lnSpc>
            </a:pPr>
            <a:r>
              <a:rPr lang="fr-FR" sz="1800"/>
              <a:t>musculaires (deltoïde, tendon du biceps, interposition)</a:t>
            </a:r>
          </a:p>
        </p:txBody>
      </p:sp>
    </p:spTree>
    <p:extLst>
      <p:ext uri="{BB962C8B-B14F-4D97-AF65-F5344CB8AC3E}">
        <p14:creationId xmlns:p14="http://schemas.microsoft.com/office/powerpoint/2010/main" val="388280434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9746" name="Picture 2" descr="C:\Users\Ballas\Desktop\Médecine\Icono\Epaule\DSC007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63975" y="2349500"/>
            <a:ext cx="4038600" cy="3028950"/>
          </a:xfrm>
        </p:spPr>
      </p:pic>
      <p:sp>
        <p:nvSpPr>
          <p:cNvPr id="159747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71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Times New Roman" pitchFamily="18" charset="0"/>
              </a:rPr>
              <a:t>Examens Complémentaires</a:t>
            </a:r>
            <a:endParaRPr lang="fr-FR" sz="4000"/>
          </a:p>
        </p:txBody>
      </p:sp>
      <p:sp>
        <p:nvSpPr>
          <p:cNvPr id="160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sz="2800"/>
              <a:t>Rx Standard 	</a:t>
            </a:r>
          </a:p>
          <a:p>
            <a:pPr lvl="1"/>
            <a:r>
              <a:rPr lang="fr-FR" sz="2400"/>
              <a:t>Epaule F</a:t>
            </a:r>
          </a:p>
          <a:p>
            <a:pPr lvl="1"/>
            <a:r>
              <a:rPr lang="fr-FR" sz="2400"/>
              <a:t>Lamy</a:t>
            </a:r>
          </a:p>
          <a:p>
            <a:pPr lvl="1"/>
            <a:endParaRPr lang="fr-FR" sz="2400"/>
          </a:p>
          <a:p>
            <a:r>
              <a:rPr lang="fr-FR" sz="2800"/>
              <a:t>TDM : Fr articulaires chez le jeune</a:t>
            </a:r>
          </a:p>
        </p:txBody>
      </p:sp>
    </p:spTree>
    <p:extLst>
      <p:ext uri="{BB962C8B-B14F-4D97-AF65-F5344CB8AC3E}">
        <p14:creationId xmlns:p14="http://schemas.microsoft.com/office/powerpoint/2010/main" val="123940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Classifications</a:t>
            </a:r>
          </a:p>
        </p:txBody>
      </p:sp>
      <p:sp>
        <p:nvSpPr>
          <p:cNvPr id="16179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Codman</a:t>
            </a:r>
          </a:p>
        </p:txBody>
      </p:sp>
      <p:pic>
        <p:nvPicPr>
          <p:cNvPr id="161795" name="Picture 2" descr="C:\Documents and Settings\Administrateur\Mes documents\F Duparc\D.U. Epaule Coude\Fractures ESH\IMAGES\1 CLASSIFICATION DE CODMA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14" y="1844676"/>
            <a:ext cx="4460875" cy="4708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5108103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371</Words>
  <Application>Microsoft Office PowerPoint</Application>
  <PresentationFormat>Grand écran</PresentationFormat>
  <Paragraphs>151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1_Thème Office</vt:lpstr>
      <vt:lpstr>Fractures de l’Extrémité Supérieure de l’Humérus</vt:lpstr>
      <vt:lpstr>Anatomie générale</vt:lpstr>
      <vt:lpstr>Anatomie générale</vt:lpstr>
      <vt:lpstr>Généralités</vt:lpstr>
      <vt:lpstr>Clinique</vt:lpstr>
      <vt:lpstr>Diagnostic</vt:lpstr>
      <vt:lpstr>Présentation PowerPoint</vt:lpstr>
      <vt:lpstr>Examens Complémentaires</vt:lpstr>
      <vt:lpstr>Classifications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Traitement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Complications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 de la Scapula</dc:title>
  <dc:creator>richardballas</dc:creator>
  <cp:lastModifiedBy>richardballas</cp:lastModifiedBy>
  <cp:revision>5</cp:revision>
  <dcterms:created xsi:type="dcterms:W3CDTF">2017-09-12T11:28:00Z</dcterms:created>
  <dcterms:modified xsi:type="dcterms:W3CDTF">2017-09-12T11:32:04Z</dcterms:modified>
</cp:coreProperties>
</file>